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354" r:id="rId3"/>
    <p:sldId id="345" r:id="rId4"/>
    <p:sldId id="346" r:id="rId5"/>
    <p:sldId id="347" r:id="rId6"/>
    <p:sldId id="299" r:id="rId7"/>
  </p:sldIdLst>
  <p:sldSz cx="9144000" cy="5715000" type="screen16x1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alibri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457" autoAdjust="0"/>
  </p:normalViewPr>
  <p:slideViewPr>
    <p:cSldViewPr>
      <p:cViewPr varScale="1">
        <p:scale>
          <a:sx n="104" d="100"/>
          <a:sy n="104" d="100"/>
        </p:scale>
        <p:origin x="850" y="5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5310D88F-18D5-BB4F-A143-08448D4CAB9D}" type="datetimeFigureOut">
              <a:rPr lang="zh-TW" altLang="en-US"/>
              <a:pPr>
                <a:defRPr/>
              </a:pPr>
              <a:t>2016/7/5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pPr>
              <a:defRPr/>
            </a:pPr>
            <a:fld id="{04BA1C0F-6B16-834E-A8E8-875B722BA87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5995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BA1C0F-6B16-834E-A8E8-875B722BA873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94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Wonderworks\Client\Luxshare ICT\Design\Version 9_20111129\1130_Luxshare-ICT_ppt-02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-22490"/>
            <a:ext cx="9177338" cy="572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 userDrawn="1"/>
        </p:nvSpPr>
        <p:spPr>
          <a:xfrm rot="19697982">
            <a:off x="474253" y="2922075"/>
            <a:ext cx="7844816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200" b="1" dirty="0">
                <a:solidFill>
                  <a:schemeClr val="bg1">
                    <a:lumMod val="85000"/>
                    <a:alpha val="34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LUXSHARE-ICT Confidential Document</a:t>
            </a:r>
            <a:endParaRPr kumimoji="0" lang="zh-TW" altLang="en-US" sz="3200" b="1" dirty="0">
              <a:solidFill>
                <a:schemeClr val="bg1">
                  <a:lumMod val="85000"/>
                  <a:alpha val="34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62216"/>
            <a:ext cx="7772400" cy="722106"/>
          </a:xfrm>
        </p:spPr>
        <p:txBody>
          <a:bodyPr/>
          <a:lstStyle>
            <a:lvl1pPr algn="l">
              <a:defRPr lang="zh-TW" altLang="en-US" sz="3800" b="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華康黑體 Std W7" pitchFamily="34" charset="-120"/>
                <a:cs typeface="Times New Roman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2435305"/>
            <a:ext cx="6400800" cy="459093"/>
          </a:xfrm>
        </p:spPr>
        <p:txBody>
          <a:bodyPr>
            <a:normAutofit/>
          </a:bodyPr>
          <a:lstStyle>
            <a:lvl1pPr marL="0" indent="0" algn="l">
              <a:buNone/>
              <a:defRPr sz="3000" b="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華康黑體 Std W7" pitchFamily="34" charset="-120"/>
                <a:cs typeface="Times New 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6" name="文字版面配置區 2"/>
          <p:cNvSpPr>
            <a:spLocks noGrp="1"/>
          </p:cNvSpPr>
          <p:nvPr>
            <p:ph type="body" idx="10"/>
          </p:nvPr>
        </p:nvSpPr>
        <p:spPr>
          <a:xfrm>
            <a:off x="580028" y="4464542"/>
            <a:ext cx="7772400" cy="780087"/>
          </a:xfrm>
        </p:spPr>
        <p:txBody>
          <a:bodyPr anchor="b">
            <a:normAutofit/>
          </a:bodyPr>
          <a:lstStyle>
            <a:lvl1pPr marL="0" indent="0">
              <a:buNone/>
              <a:defRPr sz="1400" b="0" i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華康黑體 Std W7" pitchFamily="34" charset="-120"/>
                <a:cs typeface="Times New Roma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8772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kumimoji="0" lang="zh-TW" alt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華康黑體 Std W7" pitchFamily="34" charset="-120"/>
                <a:ea typeface="華康黑體 Std W7" pitchFamily="34" charset="-120"/>
                <a:cs typeface="+mj-cs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35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60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Wonderworks\Client\Luxshare ICT\Design\Version 7_20111115\template-04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61"/>
            <a:ext cx="9144000" cy="573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 userDrawn="1"/>
        </p:nvSpPr>
        <p:spPr>
          <a:xfrm rot="19697982">
            <a:off x="474253" y="2922075"/>
            <a:ext cx="7844816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3200" b="1" dirty="0">
                <a:solidFill>
                  <a:schemeClr val="bg1">
                    <a:lumMod val="85000"/>
                    <a:alpha val="34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LUXSHARE-ICT Confidential Document</a:t>
            </a:r>
            <a:endParaRPr kumimoji="0" lang="zh-TW" altLang="en-US" sz="3200" b="1" dirty="0">
              <a:solidFill>
                <a:schemeClr val="bg1">
                  <a:lumMod val="85000"/>
                  <a:alpha val="34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標題 1"/>
          <p:cNvSpPr>
            <a:spLocks noGrp="1"/>
          </p:cNvSpPr>
          <p:nvPr>
            <p:ph type="title"/>
          </p:nvPr>
        </p:nvSpPr>
        <p:spPr>
          <a:xfrm>
            <a:off x="753845" y="697260"/>
            <a:ext cx="7772400" cy="411000"/>
          </a:xfrm>
        </p:spPr>
        <p:txBody>
          <a:bodyPr>
            <a:normAutofit/>
          </a:bodyPr>
          <a:lstStyle>
            <a:lvl1pPr algn="l">
              <a:def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8D242"/>
                </a:solidFill>
                <a:effectLst/>
                <a:uLnTx/>
                <a:uFillTx/>
                <a:latin typeface="Arial" pitchFamily="34" charset="0"/>
                <a:ea typeface="華康黑體 Std W5" pitchFamily="34" charset="-120"/>
                <a:cs typeface="Arial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24" name="文字版面配置區 2"/>
          <p:cNvSpPr>
            <a:spLocks noGrp="1"/>
          </p:cNvSpPr>
          <p:nvPr>
            <p:ph type="body" idx="1"/>
          </p:nvPr>
        </p:nvSpPr>
        <p:spPr>
          <a:xfrm>
            <a:off x="753845" y="1092799"/>
            <a:ext cx="7772400" cy="567000"/>
          </a:xfrm>
        </p:spPr>
        <p:txBody>
          <a:bodyPr anchor="b">
            <a:noAutofit/>
          </a:bodyPr>
          <a:lstStyle>
            <a:lvl1pPr marL="0" indent="0">
              <a:buNone/>
              <a:defRPr kumimoji="0" lang="zh-TW" altLang="en-US" sz="3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華康黑體 Std W5" pitchFamily="34" charset="-120"/>
                <a:cs typeface="Times New Roma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492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0028" y="397227"/>
            <a:ext cx="7992888" cy="718447"/>
          </a:xfrm>
        </p:spPr>
        <p:txBody>
          <a:bodyPr>
            <a:normAutofit/>
          </a:bodyPr>
          <a:lstStyle>
            <a:lvl1pPr algn="l">
              <a:defRPr sz="3400" b="0">
                <a:solidFill>
                  <a:schemeClr val="accent1">
                    <a:lumMod val="75000"/>
                  </a:schemeClr>
                </a:solidFill>
                <a:latin typeface="華康黑體 Std W7" pitchFamily="34" charset="-120"/>
                <a:ea typeface="華康黑體 Std W7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0028" y="1386054"/>
            <a:ext cx="7992000" cy="3771636"/>
          </a:xfrm>
        </p:spPr>
        <p:txBody>
          <a:bodyPr/>
          <a:lstStyle>
            <a:lvl1pPr>
              <a:defRPr sz="2400">
                <a:latin typeface="Arial" pitchFamily="34" charset="0"/>
                <a:ea typeface="華康黑體 Std W5" pitchFamily="34" charset="-120"/>
                <a:cs typeface="Arial" pitchFamily="34" charset="0"/>
              </a:defRPr>
            </a:lvl1pPr>
            <a:lvl2pPr>
              <a:defRPr sz="2200">
                <a:latin typeface="Arial" pitchFamily="34" charset="0"/>
                <a:ea typeface="華康黑體 Std W5" pitchFamily="34" charset="-120"/>
                <a:cs typeface="Arial" pitchFamily="34" charset="0"/>
              </a:defRPr>
            </a:lvl2pPr>
            <a:lvl3pPr>
              <a:defRPr sz="2000">
                <a:latin typeface="Arial" pitchFamily="34" charset="0"/>
                <a:ea typeface="華康黑體 Std W5" pitchFamily="34" charset="-120"/>
                <a:cs typeface="Arial" pitchFamily="34" charset="0"/>
              </a:defRPr>
            </a:lvl3pPr>
            <a:lvl4pPr>
              <a:defRPr sz="1800">
                <a:latin typeface="Arial" pitchFamily="34" charset="0"/>
                <a:ea typeface="華康黑體 Std W5" pitchFamily="34" charset="-120"/>
                <a:cs typeface="Arial" pitchFamily="34" charset="0"/>
              </a:defRPr>
            </a:lvl4pPr>
            <a:lvl5pPr>
              <a:defRPr sz="1600">
                <a:latin typeface="Arial" pitchFamily="34" charset="0"/>
                <a:ea typeface="華康黑體 Std W5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9549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0028" y="397227"/>
            <a:ext cx="7992000" cy="720080"/>
          </a:xfrm>
        </p:spPr>
        <p:txBody>
          <a:bodyPr>
            <a:normAutofit/>
          </a:bodyPr>
          <a:lstStyle>
            <a:lvl1pPr>
              <a:defRPr kumimoji="0" lang="zh-TW" alt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華康黑體 Std W7" pitchFamily="34" charset="-120"/>
                <a:ea typeface="華康黑體 Std W7" pitchFamily="34" charset="-120"/>
                <a:cs typeface="+mj-cs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80028" y="1386054"/>
            <a:ext cx="3884240" cy="3771636"/>
          </a:xfrm>
        </p:spPr>
        <p:txBody>
          <a:bodyPr/>
          <a:lstStyle>
            <a:lvl1pPr>
              <a:def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華康黑體 Std W5" pitchFamily="34" charset="-120"/>
                <a:cs typeface="Arial" pitchFamily="34" charset="0"/>
              </a:defRPr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7628" y="1386054"/>
            <a:ext cx="3884400" cy="3771636"/>
          </a:xfrm>
        </p:spPr>
        <p:txBody>
          <a:bodyPr/>
          <a:lstStyle>
            <a:lvl1pPr>
              <a:def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華康黑體 Std W5" pitchFamily="34" charset="-120"/>
                <a:cs typeface="Arial" pitchFamily="34" charset="0"/>
              </a:defRPr>
            </a:lvl1pPr>
            <a:lvl2pPr>
              <a:def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華康黑體 Std W5" pitchFamily="34" charset="-120"/>
                <a:cs typeface="Arial" pitchFamily="34" charset="0"/>
              </a:defRPr>
            </a:lvl2pPr>
            <a:lvl3pPr>
              <a:defRPr kumimoji="0" lang="zh-TW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華康黑體 Std W5" pitchFamily="34" charset="-120"/>
                <a:cs typeface="Arial" pitchFamily="34" charset="0"/>
              </a:defRPr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004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0028" y="397227"/>
            <a:ext cx="7992000" cy="720080"/>
          </a:xfrm>
        </p:spPr>
        <p:txBody>
          <a:bodyPr>
            <a:normAutofit/>
          </a:bodyPr>
          <a:lstStyle>
            <a:lvl1pPr>
              <a:defRPr kumimoji="0" lang="zh-TW" alt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華康黑體 Std W7" pitchFamily="34" charset="-120"/>
                <a:ea typeface="華康黑體 Std W7" pitchFamily="34" charset="-120"/>
                <a:cs typeface="+mj-cs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0028" y="1386053"/>
            <a:ext cx="3884400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80028" y="1951888"/>
            <a:ext cx="3884400" cy="3210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87628" y="1386053"/>
            <a:ext cx="3884400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87628" y="1951888"/>
            <a:ext cx="3884400" cy="3210000"/>
          </a:xfrm>
        </p:spPr>
        <p:txBody>
          <a:bodyPr/>
          <a:lstStyle>
            <a:lvl1pPr>
              <a:defRPr sz="2400"/>
            </a:lvl1pPr>
            <a:lvl2pPr>
              <a:defRPr kumimoji="0" lang="zh-TW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華康黑體 Std W5" pitchFamily="34" charset="-12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436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kumimoji="0" lang="zh-TW" alt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華康黑體 Std W7" pitchFamily="34" charset="-120"/>
                <a:ea typeface="華康黑體 Std W7" pitchFamily="34" charset="-120"/>
                <a:cs typeface="+mj-cs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85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9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8258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將圖片拖曳至版面配置區或按一下圖示以新增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6163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nderworks\Client\Luxshare ICT\Design\Version 9_20111129\1130_Luxshare-ICT_ppt-03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95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579438" y="396875"/>
            <a:ext cx="7993062" cy="72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579438" y="1386417"/>
            <a:ext cx="7993062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方塊 4"/>
          <p:cNvSpPr txBox="1"/>
          <p:nvPr/>
        </p:nvSpPr>
        <p:spPr>
          <a:xfrm rot="19697982">
            <a:off x="506979" y="2201860"/>
            <a:ext cx="7763664" cy="17543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5400" b="1" dirty="0">
                <a:solidFill>
                  <a:schemeClr val="bg1">
                    <a:lumMod val="65000"/>
                    <a:alpha val="34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LUXSHARE-ICT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5400" b="1" dirty="0">
                <a:solidFill>
                  <a:schemeClr val="bg1">
                    <a:lumMod val="65000"/>
                    <a:alpha val="34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Confidential Document</a:t>
            </a:r>
            <a:endParaRPr kumimoji="0" lang="zh-TW" altLang="en-US" sz="5400" b="1" dirty="0">
              <a:solidFill>
                <a:schemeClr val="bg1">
                  <a:lumMod val="65000"/>
                  <a:alpha val="34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4595" r:id="rId2"/>
    <p:sldLayoutId id="2147484585" r:id="rId3"/>
    <p:sldLayoutId id="2147484586" r:id="rId4"/>
    <p:sldLayoutId id="2147484587" r:id="rId5"/>
    <p:sldLayoutId id="2147484588" r:id="rId6"/>
    <p:sldLayoutId id="2147484589" r:id="rId7"/>
    <p:sldLayoutId id="2147484590" r:id="rId8"/>
    <p:sldLayoutId id="2147484591" r:id="rId9"/>
    <p:sldLayoutId id="2147484592" r:id="rId10"/>
    <p:sldLayoutId id="2147484593" r:id="rId11"/>
  </p:sldLayoutIdLst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lang="zh-TW" altLang="en-US" sz="3400" b="0" i="1" kern="1200" dirty="0">
          <a:solidFill>
            <a:srgbClr val="376092"/>
          </a:solidFill>
          <a:latin typeface="Times New Roman"/>
          <a:ea typeface="華康黑體 Std W7" charset="0"/>
          <a:cs typeface="Times New Roman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400">
          <a:solidFill>
            <a:srgbClr val="376092"/>
          </a:solidFill>
          <a:latin typeface="華康黑體 Std W7" charset="0"/>
          <a:ea typeface="華康黑體 Std W7" charset="0"/>
          <a:cs typeface="華康黑體 Std W7" charset="0"/>
        </a:defRPr>
      </a:lvl9pPr>
    </p:titleStyle>
    <p:bodyStyle>
      <a:lvl1pPr marL="342900" indent="-342900" algn="l" rtl="0" eaLnBrk="1" fontAlgn="base" hangingPunct="1">
        <a:spcBef>
          <a:spcPts val="600"/>
        </a:spcBef>
        <a:spcAft>
          <a:spcPct val="0"/>
        </a:spcAft>
        <a:buFont typeface="Arial" charset="0"/>
        <a:buChar char="•"/>
        <a:defRPr kumimoji="1" lang="zh-TW" altLang="en-US" sz="2400" kern="1200" dirty="0">
          <a:solidFill>
            <a:schemeClr val="tx1"/>
          </a:solidFill>
          <a:latin typeface="Arial" pitchFamily="34" charset="0"/>
          <a:ea typeface="新細明體" charset="0"/>
          <a:cs typeface="Arial" pitchFamily="34" charset="0"/>
        </a:defRPr>
      </a:lvl1pPr>
      <a:lvl2pPr marL="742950" indent="-285750" algn="l" rtl="0" eaLnBrk="1" fontAlgn="base" hangingPunct="1">
        <a:spcBef>
          <a:spcPts val="600"/>
        </a:spcBef>
        <a:spcAft>
          <a:spcPct val="0"/>
        </a:spcAft>
        <a:buFont typeface="Arial" charset="0"/>
        <a:buChar char="–"/>
        <a:defRPr kumimoji="1" lang="zh-TW" altLang="en-US" sz="2200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1" fontAlgn="base" hangingPunct="1">
        <a:spcBef>
          <a:spcPts val="600"/>
        </a:spcBef>
        <a:spcAft>
          <a:spcPct val="0"/>
        </a:spcAft>
        <a:buFont typeface="Arial" charset="0"/>
        <a:buChar char="•"/>
        <a:defRPr kumimoji="1" lang="zh-TW" altLang="en-US" sz="2000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1" fontAlgn="base" hangingPunct="1">
        <a:spcBef>
          <a:spcPts val="600"/>
        </a:spcBef>
        <a:spcAft>
          <a:spcPct val="0"/>
        </a:spcAft>
        <a:buFont typeface="Arial" charset="0"/>
        <a:buChar char="–"/>
        <a:defRPr kumimoji="1" lang="zh-TW" altLang="en-US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1" fontAlgn="base" hangingPunct="1">
        <a:spcBef>
          <a:spcPts val="600"/>
        </a:spcBef>
        <a:spcAft>
          <a:spcPct val="0"/>
        </a:spcAft>
        <a:buFont typeface="Arial" charset="0"/>
        <a:buChar char="»"/>
        <a:defRPr kumimoji="1" lang="zh-TW" altLang="en-US" sz="1600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標題 1"/>
          <p:cNvSpPr>
            <a:spLocks noGrp="1"/>
          </p:cNvSpPr>
          <p:nvPr>
            <p:ph type="ctrTitle"/>
          </p:nvPr>
        </p:nvSpPr>
        <p:spPr>
          <a:xfrm>
            <a:off x="685800" y="1762126"/>
            <a:ext cx="7772400" cy="1575594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TW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USB 3.1 Type C Cable Signal integrity Test Fixture</a:t>
            </a:r>
            <a:r>
              <a:rPr lang="zh-TW" altLang="en-US" sz="3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3600" dirty="0">
                <a:solidFill>
                  <a:schemeClr val="tx1"/>
                </a:solidFill>
                <a:ea typeface="華康黑體 Std W7" charset="0"/>
              </a:rPr>
              <a:t>Introduction</a:t>
            </a:r>
            <a:endParaRPr kumimoji="0" lang="en-US" altLang="zh-CN" sz="3600" dirty="0">
              <a:solidFill>
                <a:schemeClr val="tx1"/>
              </a:solidFill>
              <a:ea typeface="華康黑體 Std W7" charset="0"/>
            </a:endParaRPr>
          </a:p>
        </p:txBody>
      </p:sp>
      <p:sp>
        <p:nvSpPr>
          <p:cNvPr id="5122" name="文字版面配置區 2"/>
          <p:cNvSpPr>
            <a:spLocks noGrp="1"/>
          </p:cNvSpPr>
          <p:nvPr>
            <p:ph type="body" idx="10"/>
          </p:nvPr>
        </p:nvSpPr>
        <p:spPr>
          <a:xfrm>
            <a:off x="579438" y="4464844"/>
            <a:ext cx="7772400" cy="77919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TW" b="1" dirty="0"/>
              <a:t>Measurement Development Center (Taiwan)</a:t>
            </a:r>
          </a:p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ea typeface="華康黑體 Std W7" charset="-120"/>
              </a:rPr>
              <a:t>July.</a:t>
            </a:r>
            <a:r>
              <a:rPr lang="zh-TW" altLang="en-US" dirty="0">
                <a:solidFill>
                  <a:schemeClr val="tx1"/>
                </a:solidFill>
                <a:ea typeface="華康黑體 Std W7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華康黑體 Std W7" charset="-120"/>
              </a:rPr>
              <a:t>04, 2016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167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USB 3.1 Type C Cable Signal integrity Test Fixture</a:t>
            </a:r>
            <a:endParaRPr lang="zh-TW" altLang="en-US" sz="2167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0" name="圖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520" y="1297327"/>
            <a:ext cx="1694657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圖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98" y="1297327"/>
            <a:ext cx="1517385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圖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58" y="2524528"/>
            <a:ext cx="1696914" cy="106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圖片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11" y="2538519"/>
            <a:ext cx="1337469" cy="105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圖片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1" y="1537354"/>
            <a:ext cx="1378479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圖片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794" y="2538519"/>
            <a:ext cx="1582208" cy="105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圖片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06" y="2524528"/>
            <a:ext cx="571487" cy="106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圖片 2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91" y="2737487"/>
            <a:ext cx="448469" cy="105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文字方塊 30"/>
          <p:cNvSpPr txBox="1">
            <a:spLocks noChangeArrowheads="1"/>
          </p:cNvSpPr>
          <p:nvPr/>
        </p:nvSpPr>
        <p:spPr bwMode="auto">
          <a:xfrm>
            <a:off x="2033000" y="2248504"/>
            <a:ext cx="150874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833" i="1" dirty="0">
                <a:latin typeface="Times New Roman" pitchFamily="18" charset="0"/>
                <a:cs typeface="Times New Roman" pitchFamily="18" charset="0"/>
              </a:rPr>
              <a:t>High Speed Type-C Test board</a:t>
            </a:r>
          </a:p>
        </p:txBody>
      </p:sp>
      <p:sp>
        <p:nvSpPr>
          <p:cNvPr id="73" name="文字方塊 31"/>
          <p:cNvSpPr txBox="1">
            <a:spLocks noChangeArrowheads="1"/>
          </p:cNvSpPr>
          <p:nvPr/>
        </p:nvSpPr>
        <p:spPr bwMode="auto">
          <a:xfrm>
            <a:off x="3735594" y="2252473"/>
            <a:ext cx="1478290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833" i="1">
                <a:latin typeface="Times New Roman" pitchFamily="18" charset="0"/>
                <a:cs typeface="Times New Roman" pitchFamily="18" charset="0"/>
              </a:rPr>
              <a:t>Low Speed Type-C Test board</a:t>
            </a:r>
          </a:p>
        </p:txBody>
      </p:sp>
      <p:sp>
        <p:nvSpPr>
          <p:cNvPr id="74" name="矩形 73"/>
          <p:cNvSpPr/>
          <p:nvPr/>
        </p:nvSpPr>
        <p:spPr>
          <a:xfrm>
            <a:off x="1859698" y="1297327"/>
            <a:ext cx="3402542" cy="11575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1274829" y="3988737"/>
            <a:ext cx="5001480" cy="1494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1164400" y="3543560"/>
            <a:ext cx="1367682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3.1 Type A Receptacle </a:t>
            </a:r>
            <a:endParaRPr lang="zh-TW" altLang="en-US" sz="1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6757272" y="2502529"/>
            <a:ext cx="1011815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i="1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3.1 Type A Plug</a:t>
            </a:r>
            <a:endParaRPr lang="zh-TW" altLang="en-US" sz="1000" i="1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297569" y="5483491"/>
            <a:ext cx="1133644" cy="246221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Calibration Board</a:t>
            </a:r>
            <a:endParaRPr lang="zh-TW" altLang="en-US" sz="1000" dirty="0"/>
          </a:p>
        </p:txBody>
      </p:sp>
      <p:sp>
        <p:nvSpPr>
          <p:cNvPr id="85" name="矩形 84"/>
          <p:cNvSpPr/>
          <p:nvPr/>
        </p:nvSpPr>
        <p:spPr>
          <a:xfrm>
            <a:off x="3027833" y="1237796"/>
            <a:ext cx="1146468" cy="24622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Type-C Test board</a:t>
            </a:r>
          </a:p>
        </p:txBody>
      </p:sp>
      <p:sp>
        <p:nvSpPr>
          <p:cNvPr id="86" name="文字方塊 85"/>
          <p:cNvSpPr txBox="1"/>
          <p:nvPr/>
        </p:nvSpPr>
        <p:spPr>
          <a:xfrm>
            <a:off x="3016643" y="3729341"/>
            <a:ext cx="1996059" cy="2462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Legacy USB Connector Test Board</a:t>
            </a:r>
          </a:p>
        </p:txBody>
      </p:sp>
      <p:sp>
        <p:nvSpPr>
          <p:cNvPr id="87" name="文字方塊 55"/>
          <p:cNvSpPr txBox="1">
            <a:spLocks noChangeArrowheads="1"/>
          </p:cNvSpPr>
          <p:nvPr/>
        </p:nvSpPr>
        <p:spPr bwMode="auto">
          <a:xfrm>
            <a:off x="5703755" y="3531609"/>
            <a:ext cx="8130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2.0 Micro-B</a:t>
            </a:r>
          </a:p>
        </p:txBody>
      </p:sp>
      <p:sp>
        <p:nvSpPr>
          <p:cNvPr id="88" name="矩形 56"/>
          <p:cNvSpPr>
            <a:spLocks noChangeArrowheads="1"/>
          </p:cNvSpPr>
          <p:nvPr/>
        </p:nvSpPr>
        <p:spPr bwMode="auto">
          <a:xfrm>
            <a:off x="6905440" y="3814947"/>
            <a:ext cx="7729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2.0 Mini-B </a:t>
            </a:r>
          </a:p>
        </p:txBody>
      </p:sp>
      <p:sp>
        <p:nvSpPr>
          <p:cNvPr id="89" name="文字方塊 57"/>
          <p:cNvSpPr txBox="1">
            <a:spLocks noChangeArrowheads="1"/>
          </p:cNvSpPr>
          <p:nvPr/>
        </p:nvSpPr>
        <p:spPr bwMode="auto">
          <a:xfrm>
            <a:off x="4151953" y="3532932"/>
            <a:ext cx="16986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000" dirty="0"/>
              <a:t>3.1 Type-B (Receptacle)</a:t>
            </a:r>
            <a:endParaRPr lang="zh-TW" altLang="en-US" sz="1000" dirty="0"/>
          </a:p>
        </p:txBody>
      </p:sp>
      <p:sp>
        <p:nvSpPr>
          <p:cNvPr id="90" name="文字方塊 58"/>
          <p:cNvSpPr txBox="1">
            <a:spLocks noChangeArrowheads="1"/>
          </p:cNvSpPr>
          <p:nvPr/>
        </p:nvSpPr>
        <p:spPr bwMode="auto">
          <a:xfrm>
            <a:off x="2820023" y="3531609"/>
            <a:ext cx="15782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3.1 Micro-B (Receptacle)</a:t>
            </a:r>
            <a:endParaRPr lang="zh-TW" altLang="en-US" sz="10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1" name="直線接點 90"/>
          <p:cNvCxnSpPr/>
          <p:nvPr/>
        </p:nvCxnSpPr>
        <p:spPr>
          <a:xfrm>
            <a:off x="6413639" y="2497791"/>
            <a:ext cx="0" cy="1265328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6492213" y="1459379"/>
            <a:ext cx="1488952" cy="595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7981165" y="1445344"/>
            <a:ext cx="0" cy="259291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>
            <a:off x="6492213" y="1453426"/>
            <a:ext cx="0" cy="25848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6492213" y="4038261"/>
            <a:ext cx="148895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75"/>
          <p:cNvSpPr txBox="1">
            <a:spLocks noChangeArrowheads="1"/>
          </p:cNvSpPr>
          <p:nvPr/>
        </p:nvSpPr>
        <p:spPr bwMode="auto">
          <a:xfrm>
            <a:off x="6821036" y="4046603"/>
            <a:ext cx="904415" cy="24622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000" i="1">
                <a:latin typeface="Times New Roman" pitchFamily="18" charset="0"/>
                <a:cs typeface="Times New Roman" pitchFamily="18" charset="0"/>
              </a:rPr>
              <a:t>USB Adaptor </a:t>
            </a:r>
            <a:endParaRPr lang="zh-TW" altLang="en-US" sz="1000"/>
          </a:p>
        </p:txBody>
      </p:sp>
      <p:cxnSp>
        <p:nvCxnSpPr>
          <p:cNvPr id="56" name="直線接點 55"/>
          <p:cNvCxnSpPr/>
          <p:nvPr/>
        </p:nvCxnSpPr>
        <p:spPr>
          <a:xfrm flipH="1">
            <a:off x="899592" y="2497791"/>
            <a:ext cx="5502046" cy="4738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911593" y="2496230"/>
            <a:ext cx="0" cy="1233111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H="1">
            <a:off x="911594" y="3729341"/>
            <a:ext cx="5502046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1" y="4071107"/>
            <a:ext cx="1003699" cy="115620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165678" y="5227312"/>
            <a:ext cx="550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TRL</a:t>
            </a:r>
            <a:endParaRPr lang="zh-TW" altLang="en-US" sz="10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57" y="4039008"/>
            <a:ext cx="1351802" cy="1227452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470126" y="520641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SOL</a:t>
            </a:r>
            <a:endParaRPr lang="zh-TW" altLang="en-US" sz="10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76" y="4068734"/>
            <a:ext cx="1244874" cy="1160950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1817614" y="5216449"/>
            <a:ext cx="5502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i="1" dirty="0">
                <a:latin typeface="Times New Roman" pitchFamily="18" charset="0"/>
                <a:cs typeface="Times New Roman" pitchFamily="18" charset="0"/>
              </a:rPr>
              <a:t>Thru</a:t>
            </a:r>
            <a:endParaRPr lang="zh-TW" altLang="en-US" sz="1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3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群組 67"/>
          <p:cNvGrpSpPr/>
          <p:nvPr/>
        </p:nvGrpSpPr>
        <p:grpSpPr>
          <a:xfrm>
            <a:off x="-36512" y="1129308"/>
            <a:ext cx="9157368" cy="4548187"/>
            <a:chOff x="-13368" y="1266492"/>
            <a:chExt cx="9157368" cy="545782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697" b="79329" l="7212" r="90577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6042" t="18125" r="5096" b="20648"/>
            <a:stretch/>
          </p:blipFill>
          <p:spPr>
            <a:xfrm>
              <a:off x="5950185" y="3949194"/>
              <a:ext cx="2160388" cy="1322497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3335987" y="1628723"/>
              <a:ext cx="2292383" cy="1163550"/>
              <a:chOff x="457199" y="3705610"/>
              <a:chExt cx="2292383" cy="116355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57199" y="3705610"/>
                <a:ext cx="2292383" cy="11635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09600" y="3831823"/>
                <a:ext cx="1079386" cy="7510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767544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59223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56178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762828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954507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151462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62828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954507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151462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橢圓 38"/>
              <p:cNvSpPr>
                <a:spLocks noChangeAspect="1"/>
              </p:cNvSpPr>
              <p:nvPr/>
            </p:nvSpPr>
            <p:spPr>
              <a:xfrm>
                <a:off x="2411760" y="3834860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771205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62884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159839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771205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962884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159839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6" name="橢圓 45"/>
              <p:cNvSpPr>
                <a:spLocks noChangeAspect="1"/>
              </p:cNvSpPr>
              <p:nvPr/>
            </p:nvSpPr>
            <p:spPr>
              <a:xfrm>
                <a:off x="683568" y="4626948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7" name="橢圓 46"/>
              <p:cNvSpPr>
                <a:spLocks noChangeAspect="1"/>
              </p:cNvSpPr>
              <p:nvPr/>
            </p:nvSpPr>
            <p:spPr>
              <a:xfrm>
                <a:off x="1140768" y="4625104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橢圓 47"/>
              <p:cNvSpPr>
                <a:spLocks noChangeAspect="1"/>
              </p:cNvSpPr>
              <p:nvPr/>
            </p:nvSpPr>
            <p:spPr>
              <a:xfrm>
                <a:off x="1654828" y="4626948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9" name="橢圓 48"/>
              <p:cNvSpPr>
                <a:spLocks noChangeAspect="1"/>
              </p:cNvSpPr>
              <p:nvPr/>
            </p:nvSpPr>
            <p:spPr>
              <a:xfrm>
                <a:off x="2219460" y="4625104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3155329" y="4269824"/>
              <a:ext cx="3199568" cy="921831"/>
              <a:chOff x="4427984" y="3059274"/>
              <a:chExt cx="2784204" cy="697013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5364088" y="3068960"/>
                <a:ext cx="788538" cy="588713"/>
              </a:xfrm>
              <a:prstGeom prst="ellipse">
                <a:avLst/>
              </a:prstGeom>
              <a:noFill/>
              <a:ln w="571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5491411" y="3059274"/>
                <a:ext cx="793350" cy="588713"/>
              </a:xfrm>
              <a:prstGeom prst="ellipse">
                <a:avLst/>
              </a:prstGeom>
              <a:noFill/>
              <a:ln w="571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4893291" y="3647987"/>
                <a:ext cx="1928293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群組 21"/>
              <p:cNvGrpSpPr>
                <a:grpSpLocks noChangeAspect="1"/>
              </p:cNvGrpSpPr>
              <p:nvPr/>
            </p:nvGrpSpPr>
            <p:grpSpPr>
              <a:xfrm>
                <a:off x="4427984" y="3540290"/>
                <a:ext cx="479948" cy="215997"/>
                <a:chOff x="2356785" y="3647987"/>
                <a:chExt cx="680850" cy="502822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2547945" y="3647987"/>
                  <a:ext cx="489690" cy="5028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356785" y="3717032"/>
                  <a:ext cx="202428" cy="35042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23" name="群組 22"/>
              <p:cNvGrpSpPr>
                <a:grpSpLocks noChangeAspect="1"/>
              </p:cNvGrpSpPr>
              <p:nvPr/>
            </p:nvGrpSpPr>
            <p:grpSpPr>
              <a:xfrm flipH="1">
                <a:off x="6732240" y="3527196"/>
                <a:ext cx="479948" cy="215997"/>
                <a:chOff x="2356785" y="3647987"/>
                <a:chExt cx="680850" cy="50282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2547945" y="3647987"/>
                  <a:ext cx="489690" cy="5028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356785" y="3717032"/>
                  <a:ext cx="202428" cy="35042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cxnSp>
          <p:nvCxnSpPr>
            <p:cNvPr id="10" name="曲線接點 9"/>
            <p:cNvCxnSpPr/>
            <p:nvPr/>
          </p:nvCxnSpPr>
          <p:spPr>
            <a:xfrm rot="16200000" flipH="1">
              <a:off x="4621913" y="2820351"/>
              <a:ext cx="1499199" cy="1443041"/>
            </a:xfrm>
            <a:prstGeom prst="curvedConnector3">
              <a:avLst/>
            </a:prstGeom>
            <a:ln w="38100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曲線接點 10"/>
            <p:cNvCxnSpPr>
              <a:stCxn id="49" idx="5"/>
            </p:cNvCxnSpPr>
            <p:nvPr/>
          </p:nvCxnSpPr>
          <p:spPr>
            <a:xfrm rot="16200000" flipH="1">
              <a:off x="5125341" y="2889859"/>
              <a:ext cx="1386830" cy="1072281"/>
            </a:xfrm>
            <a:prstGeom prst="curvedConnector3">
              <a:avLst/>
            </a:prstGeom>
            <a:ln w="38100" cmpd="sng">
              <a:solidFill>
                <a:srgbClr val="7F7F7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曲線接點 11"/>
            <p:cNvCxnSpPr>
              <a:stCxn id="46" idx="4"/>
            </p:cNvCxnSpPr>
            <p:nvPr/>
          </p:nvCxnSpPr>
          <p:spPr>
            <a:xfrm rot="5400000">
              <a:off x="2649078" y="3098137"/>
              <a:ext cx="1353354" cy="689202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曲線接點 12"/>
            <p:cNvCxnSpPr>
              <a:stCxn id="47" idx="4"/>
            </p:cNvCxnSpPr>
            <p:nvPr/>
          </p:nvCxnSpPr>
          <p:spPr>
            <a:xfrm rot="5400000">
              <a:off x="2917449" y="3068556"/>
              <a:ext cx="1514446" cy="905769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3328861" y="1266492"/>
              <a:ext cx="107091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ENA/PNA</a:t>
              </a:r>
              <a:endParaRPr kumimoji="1"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767976" y="5061233"/>
              <a:ext cx="2082521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dirty="0"/>
                <a:t>Type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C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to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Type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C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Cable</a:t>
              </a:r>
              <a:r>
                <a:rPr kumimoji="1" lang="zh-TW" altLang="en-US" sz="1600" dirty="0"/>
                <a:t> </a:t>
              </a:r>
              <a:endParaRPr kumimoji="1" lang="en-US" altLang="zh-TW" sz="1600" dirty="0"/>
            </a:p>
            <a:p>
              <a:pPr algn="ctr"/>
              <a:r>
                <a:rPr kumimoji="1" lang="en-US" altLang="zh-TW" sz="1600" dirty="0"/>
                <a:t>DUT</a:t>
              </a:r>
              <a:endParaRPr kumimoji="1" lang="zh-TW" altLang="en-US" sz="16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6383834" y="3547607"/>
              <a:ext cx="2760166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High Speed</a:t>
              </a:r>
            </a:p>
            <a:p>
              <a:pPr algn="r"/>
              <a:r>
                <a:rPr lang="en-US" altLang="zh-TW" sz="1400" b="1" dirty="0">
                  <a:solidFill>
                    <a:srgbClr val="0000FF"/>
                  </a:solidFill>
                </a:rPr>
                <a:t>TFU-23R2R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697" b="79329" l="7212" r="90577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6042" t="18125" r="5096" b="20648"/>
            <a:stretch/>
          </p:blipFill>
          <p:spPr>
            <a:xfrm flipH="1">
              <a:off x="1175599" y="3949194"/>
              <a:ext cx="2160388" cy="1322497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-13368" y="3746604"/>
              <a:ext cx="2756910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High Speed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TFU-23R2R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316" b="76732" l="7500" r="9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6054" t="16120" r="8715" b="23283"/>
            <a:stretch/>
          </p:blipFill>
          <p:spPr>
            <a:xfrm flipH="1">
              <a:off x="1125124" y="5415425"/>
              <a:ext cx="2072106" cy="1308891"/>
            </a:xfrm>
            <a:prstGeom prst="rect">
              <a:avLst/>
            </a:prstGeom>
          </p:spPr>
        </p:pic>
        <p:pic>
          <p:nvPicPr>
            <p:cNvPr id="64" name="圖片 6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316" b="76732" l="7500" r="9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6054" t="16120" r="8715" b="23283"/>
            <a:stretch/>
          </p:blipFill>
          <p:spPr>
            <a:xfrm>
              <a:off x="6202948" y="5415425"/>
              <a:ext cx="2072106" cy="1308891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-13368" y="5267913"/>
              <a:ext cx="2724298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Low Speed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TFU-24R3R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387090" y="5267913"/>
              <a:ext cx="2724298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Low Speed</a:t>
              </a:r>
            </a:p>
            <a:p>
              <a:pPr algn="r"/>
              <a:r>
                <a:rPr lang="en-US" altLang="zh-TW" sz="1400" b="1" dirty="0">
                  <a:solidFill>
                    <a:srgbClr val="0000FF"/>
                  </a:solidFill>
                </a:rPr>
                <a:t>TFU-23R3R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7" name="標題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>
                <a:latin typeface="Times New Roman"/>
                <a:cs typeface="Times New Roman"/>
              </a:rPr>
              <a:t>Type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to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Cable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Test</a:t>
            </a:r>
            <a:endParaRPr kumimoji="1" lang="zh-TW" alt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073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標題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>
                <a:latin typeface="Times New Roman"/>
                <a:cs typeface="Times New Roman"/>
              </a:rPr>
              <a:t>Type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to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Legacy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Cable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Test</a:t>
            </a:r>
            <a:endParaRPr kumimoji="1" lang="zh-TW" altLang="en-US" i="1" dirty="0">
              <a:latin typeface="Times New Roman"/>
              <a:cs typeface="Times New Roman"/>
            </a:endParaRPr>
          </a:p>
        </p:txBody>
      </p:sp>
      <p:grpSp>
        <p:nvGrpSpPr>
          <p:cNvPr id="95" name="群組 94"/>
          <p:cNvGrpSpPr/>
          <p:nvPr/>
        </p:nvGrpSpPr>
        <p:grpSpPr>
          <a:xfrm>
            <a:off x="-13368" y="1057300"/>
            <a:ext cx="9212058" cy="4746793"/>
            <a:chOff x="-13368" y="1266492"/>
            <a:chExt cx="9212058" cy="5696152"/>
          </a:xfrm>
        </p:grpSpPr>
        <p:grpSp>
          <p:nvGrpSpPr>
            <p:cNvPr id="8" name="群組 7"/>
            <p:cNvGrpSpPr/>
            <p:nvPr/>
          </p:nvGrpSpPr>
          <p:grpSpPr>
            <a:xfrm>
              <a:off x="3335987" y="1628723"/>
              <a:ext cx="2292383" cy="1163550"/>
              <a:chOff x="457199" y="3705610"/>
              <a:chExt cx="2292383" cy="116355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57199" y="3705610"/>
                <a:ext cx="2292383" cy="11635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09600" y="3831823"/>
                <a:ext cx="1079386" cy="7510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767544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59223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56178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762828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954507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151462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62828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954507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151462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橢圓 38"/>
              <p:cNvSpPr>
                <a:spLocks noChangeAspect="1"/>
              </p:cNvSpPr>
              <p:nvPr/>
            </p:nvSpPr>
            <p:spPr>
              <a:xfrm>
                <a:off x="2411760" y="3834860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771205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62884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159839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771205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962884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159839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6" name="橢圓 45"/>
              <p:cNvSpPr>
                <a:spLocks noChangeAspect="1"/>
              </p:cNvSpPr>
              <p:nvPr/>
            </p:nvSpPr>
            <p:spPr>
              <a:xfrm>
                <a:off x="683568" y="4626948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7" name="橢圓 46"/>
              <p:cNvSpPr>
                <a:spLocks noChangeAspect="1"/>
              </p:cNvSpPr>
              <p:nvPr/>
            </p:nvSpPr>
            <p:spPr>
              <a:xfrm>
                <a:off x="1140768" y="4625104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橢圓 47"/>
              <p:cNvSpPr>
                <a:spLocks noChangeAspect="1"/>
              </p:cNvSpPr>
              <p:nvPr/>
            </p:nvSpPr>
            <p:spPr>
              <a:xfrm>
                <a:off x="1654828" y="4626948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9" name="橢圓 48"/>
              <p:cNvSpPr>
                <a:spLocks noChangeAspect="1"/>
              </p:cNvSpPr>
              <p:nvPr/>
            </p:nvSpPr>
            <p:spPr>
              <a:xfrm>
                <a:off x="2219460" y="4625104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3021649" y="4269824"/>
              <a:ext cx="3199568" cy="921831"/>
              <a:chOff x="4427984" y="3059274"/>
              <a:chExt cx="2784204" cy="697013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5364088" y="3068960"/>
                <a:ext cx="788538" cy="588713"/>
              </a:xfrm>
              <a:prstGeom prst="ellipse">
                <a:avLst/>
              </a:prstGeom>
              <a:noFill/>
              <a:ln w="571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5491411" y="3059274"/>
                <a:ext cx="793350" cy="588713"/>
              </a:xfrm>
              <a:prstGeom prst="ellipse">
                <a:avLst/>
              </a:prstGeom>
              <a:noFill/>
              <a:ln w="571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1" name="直線接點 20"/>
              <p:cNvCxnSpPr/>
              <p:nvPr/>
            </p:nvCxnSpPr>
            <p:spPr>
              <a:xfrm>
                <a:off x="4893291" y="3647987"/>
                <a:ext cx="1928293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群組 21"/>
              <p:cNvGrpSpPr>
                <a:grpSpLocks noChangeAspect="1"/>
              </p:cNvGrpSpPr>
              <p:nvPr/>
            </p:nvGrpSpPr>
            <p:grpSpPr>
              <a:xfrm>
                <a:off x="4427984" y="3540290"/>
                <a:ext cx="479948" cy="215997"/>
                <a:chOff x="2356785" y="3647987"/>
                <a:chExt cx="680850" cy="502822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2547945" y="3647987"/>
                  <a:ext cx="489690" cy="5028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356785" y="3717032"/>
                  <a:ext cx="202428" cy="35042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23" name="群組 22"/>
              <p:cNvGrpSpPr>
                <a:grpSpLocks noChangeAspect="1"/>
              </p:cNvGrpSpPr>
              <p:nvPr/>
            </p:nvGrpSpPr>
            <p:grpSpPr>
              <a:xfrm flipH="1">
                <a:off x="6732240" y="3527196"/>
                <a:ext cx="479948" cy="215997"/>
                <a:chOff x="2356785" y="3647987"/>
                <a:chExt cx="680850" cy="50282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2547945" y="3647987"/>
                  <a:ext cx="489690" cy="5028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356785" y="3717032"/>
                  <a:ext cx="202428" cy="35042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  <p:cxnSp>
          <p:nvCxnSpPr>
            <p:cNvPr id="12" name="曲線接點 11"/>
            <p:cNvCxnSpPr>
              <a:stCxn id="46" idx="4"/>
            </p:cNvCxnSpPr>
            <p:nvPr/>
          </p:nvCxnSpPr>
          <p:spPr>
            <a:xfrm rot="5400000">
              <a:off x="2649078" y="3098137"/>
              <a:ext cx="1353354" cy="689202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曲線接點 12"/>
            <p:cNvCxnSpPr>
              <a:stCxn id="47" idx="4"/>
            </p:cNvCxnSpPr>
            <p:nvPr/>
          </p:nvCxnSpPr>
          <p:spPr>
            <a:xfrm rot="5400000">
              <a:off x="2917449" y="3068556"/>
              <a:ext cx="1514446" cy="905769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3328861" y="1266492"/>
              <a:ext cx="107091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ENA/PNA</a:t>
              </a:r>
              <a:endParaRPr kumimoji="1"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632143" y="5061233"/>
              <a:ext cx="2086829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sz="1600" dirty="0"/>
                <a:t>Type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C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to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Legacy</a:t>
              </a:r>
              <a:r>
                <a:rPr kumimoji="1" lang="zh-TW" altLang="en-US" sz="1600" dirty="0"/>
                <a:t> </a:t>
              </a:r>
              <a:r>
                <a:rPr kumimoji="1" lang="en-US" altLang="zh-TW" sz="1600" dirty="0"/>
                <a:t>Cable</a:t>
              </a:r>
              <a:r>
                <a:rPr kumimoji="1" lang="zh-TW" altLang="en-US" sz="1600" dirty="0"/>
                <a:t> </a:t>
              </a:r>
              <a:endParaRPr kumimoji="1" lang="en-US" altLang="zh-TW" sz="1600" dirty="0"/>
            </a:p>
            <a:p>
              <a:pPr algn="ctr"/>
              <a:r>
                <a:rPr kumimoji="1" lang="en-US" altLang="zh-TW" sz="1600" dirty="0"/>
                <a:t>DUT</a:t>
              </a:r>
              <a:endParaRPr kumimoji="1" lang="zh-TW" altLang="en-US" sz="1600" dirty="0"/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697" b="79329" l="7212" r="90577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6042" t="18125" r="5096" b="20648"/>
            <a:stretch/>
          </p:blipFill>
          <p:spPr>
            <a:xfrm flipH="1">
              <a:off x="1175599" y="3949194"/>
              <a:ext cx="2160388" cy="1322497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-13368" y="3746604"/>
              <a:ext cx="2756910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High Speed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TFU-23R2R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316" b="76732" l="7500" r="9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6054" t="16120" r="8715" b="23283"/>
            <a:stretch/>
          </p:blipFill>
          <p:spPr>
            <a:xfrm flipH="1">
              <a:off x="1125124" y="5415425"/>
              <a:ext cx="2072106" cy="1308891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-13368" y="5267914"/>
              <a:ext cx="2724298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Low Speed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TFU-23R3R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pic>
          <p:nvPicPr>
            <p:cNvPr id="51" name="圖片 5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89827" l="5962" r="95096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5421" t="15616" r="7698" b="10904"/>
            <a:stretch/>
          </p:blipFill>
          <p:spPr>
            <a:xfrm>
              <a:off x="5668739" y="4057628"/>
              <a:ext cx="1604210" cy="1205445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57" b="89827" l="6154" r="94135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7555" t="16444" r="3589" b="16882"/>
            <a:stretch/>
          </p:blipFill>
          <p:spPr>
            <a:xfrm>
              <a:off x="7558001" y="2178537"/>
              <a:ext cx="1640689" cy="1093792"/>
            </a:xfrm>
            <a:prstGeom prst="rect">
              <a:avLst/>
            </a:prstGeom>
          </p:spPr>
        </p:pic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7208" b="81710" l="6635" r="93558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6722" t="17936" r="7384" b="18724"/>
            <a:stretch/>
          </p:blipFill>
          <p:spPr>
            <a:xfrm>
              <a:off x="7558001" y="3800046"/>
              <a:ext cx="1585999" cy="1039103"/>
            </a:xfrm>
            <a:prstGeom prst="rect">
              <a:avLst/>
            </a:prstGeom>
          </p:spPr>
        </p:pic>
        <p:pic>
          <p:nvPicPr>
            <p:cNvPr id="54" name="圖片 53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0465" t="14113" r="9565" b="15879"/>
            <a:stretch/>
          </p:blipFill>
          <p:spPr>
            <a:xfrm>
              <a:off x="7664706" y="5356078"/>
              <a:ext cx="1476620" cy="1148482"/>
            </a:xfrm>
            <a:prstGeom prst="rect">
              <a:avLst/>
            </a:prstGeom>
          </p:spPr>
        </p:pic>
        <p:cxnSp>
          <p:nvCxnSpPr>
            <p:cNvPr id="85" name="曲線接點 84"/>
            <p:cNvCxnSpPr/>
            <p:nvPr/>
          </p:nvCxnSpPr>
          <p:spPr>
            <a:xfrm>
              <a:off x="4613673" y="2708921"/>
              <a:ext cx="1741224" cy="1410494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曲線接點 86"/>
            <p:cNvCxnSpPr/>
            <p:nvPr/>
          </p:nvCxnSpPr>
          <p:spPr>
            <a:xfrm>
              <a:off x="5220072" y="2708920"/>
              <a:ext cx="1512168" cy="1410495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6221217" y="5191655"/>
              <a:ext cx="1413851" cy="88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3.1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Type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A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Receptacle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TFU-12R4R	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7664706" y="3146136"/>
              <a:ext cx="1489499" cy="88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3.1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Type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endParaRPr lang="en-US" altLang="zh-TW" sz="1400" b="1" dirty="0">
                <a:solidFill>
                  <a:srgbClr val="0000FF"/>
                </a:solidFill>
              </a:endParaRP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Receptacle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TFU-19R4R	</a:t>
              </a:r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7665195" y="4691902"/>
              <a:ext cx="1489499" cy="88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3.1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Micro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endParaRPr lang="en-US" altLang="zh-TW" sz="1400" b="1" dirty="0">
                <a:solidFill>
                  <a:srgbClr val="0000FF"/>
                </a:solidFill>
              </a:endParaRP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Receptacle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TFU-14R4R	</a:t>
              </a: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7018422" y="6334780"/>
              <a:ext cx="2106146" cy="62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2.0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mini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Receptacle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TFU-26R4R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49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標題 6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i="1" dirty="0">
                <a:latin typeface="Times New Roman"/>
                <a:cs typeface="Times New Roman"/>
              </a:rPr>
              <a:t>Type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to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Legacy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Adapter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Cable</a:t>
            </a:r>
            <a:r>
              <a:rPr kumimoji="1" lang="zh-TW" altLang="en-US" i="1" dirty="0">
                <a:latin typeface="Times New Roman"/>
                <a:cs typeface="Times New Roman"/>
              </a:rPr>
              <a:t> </a:t>
            </a:r>
            <a:r>
              <a:rPr kumimoji="1" lang="en-US" altLang="zh-TW" i="1" dirty="0">
                <a:latin typeface="Times New Roman"/>
                <a:cs typeface="Times New Roman"/>
              </a:rPr>
              <a:t>Test</a:t>
            </a:r>
            <a:endParaRPr kumimoji="1" lang="zh-TW" altLang="en-US" i="1" dirty="0">
              <a:latin typeface="Times New Roman"/>
              <a:cs typeface="Times New Roman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-13368" y="1189633"/>
            <a:ext cx="8918216" cy="4548187"/>
            <a:chOff x="-13368" y="1266492"/>
            <a:chExt cx="8918216" cy="5457824"/>
          </a:xfrm>
        </p:grpSpPr>
        <p:grpSp>
          <p:nvGrpSpPr>
            <p:cNvPr id="8" name="群組 7"/>
            <p:cNvGrpSpPr/>
            <p:nvPr/>
          </p:nvGrpSpPr>
          <p:grpSpPr>
            <a:xfrm>
              <a:off x="3335987" y="1628723"/>
              <a:ext cx="2292383" cy="1163550"/>
              <a:chOff x="457199" y="3705610"/>
              <a:chExt cx="2292383" cy="116355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57199" y="3705610"/>
                <a:ext cx="2292383" cy="11635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09600" y="3831823"/>
                <a:ext cx="1079386" cy="7510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767544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959223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56178" y="38427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762828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1954507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151462" y="3995134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762828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954507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151462" y="41522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橢圓 38"/>
              <p:cNvSpPr>
                <a:spLocks noChangeAspect="1"/>
              </p:cNvSpPr>
              <p:nvPr/>
            </p:nvSpPr>
            <p:spPr>
              <a:xfrm>
                <a:off x="2411760" y="3834860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771205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62884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159839" y="4304662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771205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962884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159839" y="4461790"/>
                <a:ext cx="167621" cy="1273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6" name="橢圓 45"/>
              <p:cNvSpPr>
                <a:spLocks noChangeAspect="1"/>
              </p:cNvSpPr>
              <p:nvPr/>
            </p:nvSpPr>
            <p:spPr>
              <a:xfrm>
                <a:off x="683568" y="4626948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7" name="橢圓 46"/>
              <p:cNvSpPr>
                <a:spLocks noChangeAspect="1"/>
              </p:cNvSpPr>
              <p:nvPr/>
            </p:nvSpPr>
            <p:spPr>
              <a:xfrm>
                <a:off x="1140768" y="4625104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橢圓 47"/>
              <p:cNvSpPr>
                <a:spLocks noChangeAspect="1"/>
              </p:cNvSpPr>
              <p:nvPr/>
            </p:nvSpPr>
            <p:spPr>
              <a:xfrm>
                <a:off x="1654828" y="4626948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9" name="橢圓 48"/>
              <p:cNvSpPr>
                <a:spLocks noChangeAspect="1"/>
              </p:cNvSpPr>
              <p:nvPr/>
            </p:nvSpPr>
            <p:spPr>
              <a:xfrm>
                <a:off x="2219460" y="4625104"/>
                <a:ext cx="216000" cy="2160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2" name="曲線接點 11"/>
            <p:cNvCxnSpPr>
              <a:stCxn id="46" idx="4"/>
            </p:cNvCxnSpPr>
            <p:nvPr/>
          </p:nvCxnSpPr>
          <p:spPr>
            <a:xfrm rot="5400000">
              <a:off x="2649078" y="3098137"/>
              <a:ext cx="1353354" cy="689202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曲線接點 12"/>
            <p:cNvCxnSpPr>
              <a:stCxn id="47" idx="4"/>
            </p:cNvCxnSpPr>
            <p:nvPr/>
          </p:nvCxnSpPr>
          <p:spPr>
            <a:xfrm rot="5400000">
              <a:off x="2917449" y="3068556"/>
              <a:ext cx="1514446" cy="905769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3328861" y="1266492"/>
              <a:ext cx="1070914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ENA/PNA</a:t>
              </a:r>
              <a:endParaRPr kumimoji="1" lang="zh-TW" altLang="en-US" dirty="0"/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3021649" y="4888672"/>
              <a:ext cx="3074662" cy="957358"/>
              <a:chOff x="3021649" y="4888672"/>
              <a:chExt cx="3074662" cy="957358"/>
            </a:xfrm>
          </p:grpSpPr>
          <p:cxnSp>
            <p:nvCxnSpPr>
              <p:cNvPr id="21" name="直線接點 20"/>
              <p:cNvCxnSpPr/>
              <p:nvPr/>
            </p:nvCxnSpPr>
            <p:spPr>
              <a:xfrm>
                <a:off x="3556373" y="5048423"/>
                <a:ext cx="2215967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群組 21"/>
              <p:cNvGrpSpPr>
                <a:grpSpLocks noChangeAspect="1"/>
              </p:cNvGrpSpPr>
              <p:nvPr/>
            </p:nvGrpSpPr>
            <p:grpSpPr>
              <a:xfrm>
                <a:off x="3021649" y="4905989"/>
                <a:ext cx="551549" cy="285666"/>
                <a:chOff x="2356785" y="3647987"/>
                <a:chExt cx="680850" cy="502822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2547945" y="3647987"/>
                  <a:ext cx="489690" cy="50282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356785" y="3717032"/>
                  <a:ext cx="202428" cy="35042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 flipH="1">
                <a:off x="5669668" y="4888672"/>
                <a:ext cx="396692" cy="28566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5" name="矩形 24"/>
              <p:cNvSpPr>
                <a:spLocks/>
              </p:cNvSpPr>
              <p:nvPr/>
            </p:nvSpPr>
            <p:spPr>
              <a:xfrm flipH="1">
                <a:off x="5990392" y="4927898"/>
                <a:ext cx="105919" cy="2160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3243569" y="5144299"/>
                <a:ext cx="2808181" cy="70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Type</a:t>
                </a:r>
                <a:r>
                  <a:rPr kumimoji="1" lang="zh-TW" altLang="en-US" sz="1600" dirty="0"/>
                  <a:t> </a:t>
                </a:r>
                <a:r>
                  <a:rPr kumimoji="1" lang="en-US" altLang="zh-TW" sz="1600" dirty="0"/>
                  <a:t>C</a:t>
                </a:r>
                <a:r>
                  <a:rPr kumimoji="1" lang="zh-TW" altLang="en-US" sz="1600" dirty="0"/>
                  <a:t> </a:t>
                </a:r>
                <a:r>
                  <a:rPr kumimoji="1" lang="en-US" altLang="zh-TW" sz="1600" dirty="0"/>
                  <a:t>to</a:t>
                </a:r>
                <a:r>
                  <a:rPr kumimoji="1" lang="zh-TW" altLang="en-US" sz="1600" dirty="0"/>
                  <a:t> </a:t>
                </a:r>
                <a:r>
                  <a:rPr kumimoji="1" lang="en-US" altLang="zh-TW" sz="1600" dirty="0"/>
                  <a:t>Legacy</a:t>
                </a:r>
                <a:r>
                  <a:rPr kumimoji="1" lang="zh-TW" altLang="en-US" sz="1600" dirty="0"/>
                  <a:t> </a:t>
                </a:r>
                <a:r>
                  <a:rPr kumimoji="1" lang="en-US" altLang="zh-TW" sz="1600" dirty="0"/>
                  <a:t>Adapter</a:t>
                </a:r>
                <a:r>
                  <a:rPr kumimoji="1" lang="zh-TW" altLang="en-US" sz="1600" dirty="0"/>
                  <a:t> </a:t>
                </a:r>
                <a:r>
                  <a:rPr kumimoji="1" lang="en-US" altLang="zh-TW" sz="1600" dirty="0"/>
                  <a:t>Cable</a:t>
                </a:r>
                <a:r>
                  <a:rPr kumimoji="1" lang="zh-TW" altLang="en-US" sz="1600" dirty="0"/>
                  <a:t> </a:t>
                </a:r>
                <a:endParaRPr kumimoji="1" lang="en-US" altLang="zh-TW" sz="1600" dirty="0"/>
              </a:p>
              <a:p>
                <a:pPr algn="ctr"/>
                <a:r>
                  <a:rPr kumimoji="1" lang="en-US" altLang="zh-TW" sz="1600" dirty="0"/>
                  <a:t>DUT</a:t>
                </a:r>
                <a:endParaRPr kumimoji="1" lang="zh-TW" altLang="en-US" sz="1600" dirty="0"/>
              </a:p>
            </p:txBody>
          </p:sp>
        </p:grpSp>
        <p:pic>
          <p:nvPicPr>
            <p:cNvPr id="50" name="圖片 4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697" b="79329" l="7212" r="90577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6042" t="18125" r="5096" b="20648"/>
            <a:stretch/>
          </p:blipFill>
          <p:spPr>
            <a:xfrm flipH="1">
              <a:off x="1175599" y="3949194"/>
              <a:ext cx="2160388" cy="1322497"/>
            </a:xfrm>
            <a:prstGeom prst="rect">
              <a:avLst/>
            </a:prstGeom>
          </p:spPr>
        </p:pic>
        <p:sp>
          <p:nvSpPr>
            <p:cNvPr id="62" name="文字方塊 61"/>
            <p:cNvSpPr txBox="1"/>
            <p:nvPr/>
          </p:nvSpPr>
          <p:spPr>
            <a:xfrm>
              <a:off x="-13368" y="3746604"/>
              <a:ext cx="2756910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High Speed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TFU-23R2R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316" b="76732" l="7500" r="90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6054" t="16120" r="8715" b="23283"/>
            <a:stretch/>
          </p:blipFill>
          <p:spPr>
            <a:xfrm flipH="1">
              <a:off x="1125124" y="5415425"/>
              <a:ext cx="2072106" cy="1308891"/>
            </a:xfrm>
            <a:prstGeom prst="rect">
              <a:avLst/>
            </a:prstGeom>
          </p:spPr>
        </p:pic>
        <p:sp>
          <p:nvSpPr>
            <p:cNvPr id="65" name="文字方塊 64"/>
            <p:cNvSpPr txBox="1"/>
            <p:nvPr/>
          </p:nvSpPr>
          <p:spPr>
            <a:xfrm>
              <a:off x="-13368" y="5267913"/>
              <a:ext cx="2724298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Type C Receptacle Low Speed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TFU-23R3R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85" name="曲線接點 84"/>
            <p:cNvCxnSpPr/>
            <p:nvPr/>
          </p:nvCxnSpPr>
          <p:spPr>
            <a:xfrm>
              <a:off x="4613673" y="2708921"/>
              <a:ext cx="1482638" cy="1410494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曲線接點 86"/>
            <p:cNvCxnSpPr/>
            <p:nvPr/>
          </p:nvCxnSpPr>
          <p:spPr>
            <a:xfrm>
              <a:off x="5220072" y="2708920"/>
              <a:ext cx="1370560" cy="1240274"/>
            </a:xfrm>
            <a:prstGeom prst="curvedConnector3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57" b="88745" l="4712" r="9375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t="9811" b="18880"/>
            <a:stretch/>
          </p:blipFill>
          <p:spPr>
            <a:xfrm>
              <a:off x="5868144" y="3789040"/>
              <a:ext cx="2025974" cy="128357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6674" t="15368" r="7835" b="10595"/>
            <a:stretch/>
          </p:blipFill>
          <p:spPr>
            <a:xfrm>
              <a:off x="6119174" y="5271691"/>
              <a:ext cx="1529444" cy="1332672"/>
            </a:xfrm>
            <a:prstGeom prst="rect">
              <a:avLst/>
            </a:prstGeom>
          </p:spPr>
        </p:pic>
        <p:sp>
          <p:nvSpPr>
            <p:cNvPr id="60" name="文字方塊 59"/>
            <p:cNvSpPr txBox="1"/>
            <p:nvPr/>
          </p:nvSpPr>
          <p:spPr>
            <a:xfrm>
              <a:off x="7014547" y="3596195"/>
              <a:ext cx="1672253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3.1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Type A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Plug</a:t>
              </a:r>
            </a:p>
            <a:p>
              <a:r>
                <a:rPr lang="en-US" altLang="zh-TW" sz="1400" b="1" dirty="0">
                  <a:solidFill>
                    <a:srgbClr val="0000FF"/>
                  </a:solidFill>
                </a:rPr>
                <a:t>TFU-12P4R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7166947" y="5062843"/>
              <a:ext cx="1737901" cy="62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0000FF"/>
                  </a:solidFill>
                </a:rPr>
                <a:t>USB 2.0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Micro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B</a:t>
              </a:r>
              <a:r>
                <a:rPr lang="zh-TW" altLang="en-US" sz="1400" b="1" dirty="0">
                  <a:solidFill>
                    <a:srgbClr val="0000FF"/>
                  </a:solidFill>
                </a:rPr>
                <a:t> </a:t>
              </a:r>
              <a:r>
                <a:rPr lang="en-US" altLang="zh-TW" sz="1400" b="1" dirty="0">
                  <a:solidFill>
                    <a:srgbClr val="0000FF"/>
                  </a:solidFill>
                </a:rPr>
                <a:t>Plug</a:t>
              </a:r>
            </a:p>
            <a:p>
              <a:r>
                <a:rPr lang="en-US" altLang="zh-TW" sz="1400" b="1">
                  <a:solidFill>
                    <a:srgbClr val="0000FF"/>
                  </a:solidFill>
                </a:rPr>
                <a:t>TFU-25P4R</a:t>
              </a:r>
              <a:endParaRPr kumimoji="1" lang="zh-TW" altLang="en-US" sz="14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94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圖片 8" descr="圖片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095500"/>
            <a:ext cx="8737600" cy="161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AutoShape 10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090614" y="3696229"/>
            <a:ext cx="6072187" cy="112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標題 1"/>
          <p:cNvSpPr>
            <a:spLocks noGrp="1"/>
          </p:cNvSpPr>
          <p:nvPr>
            <p:ph type="ctrTitle"/>
          </p:nvPr>
        </p:nvSpPr>
        <p:spPr>
          <a:xfrm>
            <a:off x="9525" y="3638021"/>
            <a:ext cx="7772400" cy="1100667"/>
          </a:xfrm>
        </p:spPr>
        <p:txBody>
          <a:bodyPr/>
          <a:lstStyle/>
          <a:p>
            <a:pPr algn="ctr"/>
            <a:br>
              <a:rPr lang="en-US" altLang="zh-TW" sz="2600">
                <a:solidFill>
                  <a:srgbClr val="262626"/>
                </a:solidFill>
                <a:latin typeface="微軟正黑體" charset="0"/>
                <a:ea typeface="華康黑體 Std W7" charset="0"/>
                <a:cs typeface="Arial" charset="0"/>
              </a:rPr>
            </a:br>
            <a:br>
              <a:rPr lang="en-US" altLang="zh-TW" sz="2600">
                <a:solidFill>
                  <a:srgbClr val="262626"/>
                </a:solidFill>
                <a:latin typeface="微軟正黑體" charset="0"/>
                <a:ea typeface="華康黑體 Std W7" charset="0"/>
                <a:cs typeface="Arial" charset="0"/>
              </a:rPr>
            </a:br>
            <a:r>
              <a:rPr lang="zh-TW" sz="2600">
                <a:solidFill>
                  <a:srgbClr val="262626"/>
                </a:solidFill>
                <a:latin typeface="微軟正黑體" charset="0"/>
                <a:ea typeface="微軟正黑體" charset="0"/>
              </a:rPr>
              <a:t>連結創新</a:t>
            </a:r>
            <a:r>
              <a:rPr lang="en-US" altLang="zh-TW" sz="2600">
                <a:solidFill>
                  <a:srgbClr val="262626"/>
                </a:solidFill>
                <a:latin typeface="微軟正黑體" charset="0"/>
                <a:ea typeface="華康黑體 Std W7" charset="0"/>
                <a:cs typeface="Arial" charset="0"/>
              </a:rPr>
              <a:t>, </a:t>
            </a:r>
            <a:r>
              <a:rPr lang="zh-TW" sz="2600">
                <a:solidFill>
                  <a:srgbClr val="262626"/>
                </a:solidFill>
                <a:latin typeface="微軟正黑體" charset="0"/>
                <a:ea typeface="微軟正黑體" charset="0"/>
                <a:cs typeface="微軟正黑體" charset="0"/>
              </a:rPr>
              <a:t>成就未來</a:t>
            </a:r>
            <a:br>
              <a:rPr lang="en-US" altLang="zh-TW" sz="2600">
                <a:solidFill>
                  <a:srgbClr val="262626"/>
                </a:solidFill>
                <a:latin typeface="微軟正黑體" charset="0"/>
                <a:ea typeface="華康黑體 Std W7" charset="0"/>
                <a:cs typeface="Arial" charset="0"/>
              </a:rPr>
            </a:br>
            <a:r>
              <a:rPr lang="en-US" altLang="zh-TW" sz="2600">
                <a:solidFill>
                  <a:srgbClr val="262626"/>
                </a:solidFill>
                <a:latin typeface="微軟正黑體" charset="0"/>
                <a:ea typeface="華康黑體 Std W7" charset="0"/>
                <a:cs typeface="Arial" charset="0"/>
              </a:rPr>
              <a:t>Smart Link, </a:t>
            </a:r>
            <a:r>
              <a:rPr lang="en-US" altLang="zh-TW" sz="2600">
                <a:solidFill>
                  <a:srgbClr val="262626"/>
                </a:solidFill>
                <a:latin typeface="Arial" charset="0"/>
                <a:ea typeface="華康黑體 Std W7" charset="0"/>
                <a:cs typeface="Arial" charset="0"/>
              </a:rPr>
              <a:t>Bright Future</a:t>
            </a:r>
            <a:endParaRPr lang="zh-TW" sz="2600">
              <a:solidFill>
                <a:srgbClr val="262626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6148" name="投影片編號版面配置區 3"/>
          <p:cNvSpPr txBox="1">
            <a:spLocks/>
          </p:cNvSpPr>
          <p:nvPr/>
        </p:nvSpPr>
        <p:spPr bwMode="auto">
          <a:xfrm>
            <a:off x="8675688" y="5431896"/>
            <a:ext cx="468312" cy="291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fld id="{B42036F9-A10C-1F4E-BC8D-9DDE07E9754E}" type="slidenum">
              <a:rPr kumimoji="0" lang="en-US" altLang="zh-TW" sz="1800">
                <a:ea typeface="PMingLiU" charset="0"/>
                <a:cs typeface="PMingLiU" charset="0"/>
              </a:rPr>
              <a:pPr/>
              <a:t>6</a:t>
            </a:fld>
            <a:endParaRPr kumimoji="0" lang="en-US" altLang="zh-TW" sz="1800">
              <a:ea typeface="PMingLiU" charset="0"/>
              <a:cs typeface="PMingLiU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</p:bldLst>
  </p:timing>
</p:sld>
</file>

<file path=ppt/theme/theme1.xml><?xml version="1.0" encoding="utf-8"?>
<a:theme xmlns:a="http://schemas.openxmlformats.org/drawingml/2006/main" name="簡報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簡報2.potx</Template>
  <TotalTime>4670</TotalTime>
  <Words>213</Words>
  <Application>Microsoft Office PowerPoint</Application>
  <PresentationFormat>如螢幕大小 (16:10)</PresentationFormat>
  <Paragraphs>64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5" baseType="lpstr">
      <vt:lpstr>華康黑體 Std W5</vt:lpstr>
      <vt:lpstr>華康黑體 Std W7</vt:lpstr>
      <vt:lpstr>微軟正黑體</vt:lpstr>
      <vt:lpstr>新細明體</vt:lpstr>
      <vt:lpstr>新細明體</vt:lpstr>
      <vt:lpstr>Arial</vt:lpstr>
      <vt:lpstr>Calibri</vt:lpstr>
      <vt:lpstr>Times New Roman</vt:lpstr>
      <vt:lpstr>簡報2</vt:lpstr>
      <vt:lpstr>USB 3.1 Type C Cable Signal integrity Test Fixture Introduction</vt:lpstr>
      <vt:lpstr>USB 3.1 Type C Cable Signal integrity Test Fixture</vt:lpstr>
      <vt:lpstr>Type C to C Cable Test</vt:lpstr>
      <vt:lpstr>Type C to Legacy Cable Test</vt:lpstr>
      <vt:lpstr>Type C to Legacy Adapter Cable Test</vt:lpstr>
      <vt:lpstr>  連結創新, 成就未來 Smart Link, Bright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Kay Liu</dc:creator>
  <cp:lastModifiedBy>Stone Lin</cp:lastModifiedBy>
  <cp:revision>292</cp:revision>
  <cp:lastPrinted>2011-12-12T02:57:46Z</cp:lastPrinted>
  <dcterms:created xsi:type="dcterms:W3CDTF">2011-11-29T12:05:28Z</dcterms:created>
  <dcterms:modified xsi:type="dcterms:W3CDTF">2016-07-05T06:31:25Z</dcterms:modified>
</cp:coreProperties>
</file>